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8" r:id="rId2"/>
    <p:sldId id="272" r:id="rId3"/>
    <p:sldId id="273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2" autoAdjust="0"/>
    <p:restoredTop sz="94660"/>
  </p:normalViewPr>
  <p:slideViewPr>
    <p:cSldViewPr snapToGrid="0">
      <p:cViewPr>
        <p:scale>
          <a:sx n="34" d="100"/>
          <a:sy n="34" d="100"/>
        </p:scale>
        <p:origin x="1592" y="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E44F4-2DF3-4236-90FA-64998213EDCB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63EFE-43FF-48B7-8E2B-A7FA5D309B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4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3EFE-43FF-48B7-8E2B-A7FA5D309B3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14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481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82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6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100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8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94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6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9637F9-EC2B-4893-A9B8-63048080FC0F}" type="datetimeFigureOut">
              <a:rPr lang="fr-FR" smtClean="0"/>
              <a:pPr/>
              <a:t>10/07/2022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DF88B7-750A-4189-95AF-914B0A3BE36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1771650"/>
            <a:ext cx="10134600" cy="3086100"/>
          </a:xfrm>
        </p:spPr>
        <p:txBody>
          <a:bodyPr>
            <a:noAutofit/>
          </a:bodyPr>
          <a:lstStyle/>
          <a:p>
            <a:pPr algn="ctr"/>
            <a:r>
              <a:rPr lang="fr-FR" sz="66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ETHERPAD</a:t>
            </a:r>
            <a:r>
              <a:rPr lang="fr-FR" sz="6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6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académique : </a:t>
            </a:r>
            <a:r>
              <a:rPr lang="fr-FR" sz="6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fr-FR" sz="6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r-FR" sz="6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fr-FR" sz="6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r-FR" sz="6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écrire </a:t>
            </a:r>
            <a:r>
              <a:rPr lang="fr-FR" sz="6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à plusieurs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88B7-750A-4189-95AF-914B0A3BE367}" type="slidenum">
              <a:rPr lang="fr-FR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5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04" y="-330200"/>
            <a:ext cx="11982995" cy="146304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créer son </a:t>
            </a:r>
            <a:r>
              <a:rPr lang="fr-F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etherpad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le portail des métiers de l’académie de </a:t>
            </a:r>
            <a:r>
              <a:rPr lang="fr-F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rouen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610600" y="4502938"/>
            <a:ext cx="3200400" cy="146304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0446" y="1306286"/>
            <a:ext cx="1157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9817" y="873008"/>
            <a:ext cx="116781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Allez sur le site internet du </a:t>
            </a:r>
            <a:r>
              <a:rPr lang="fr-FR" b="1" dirty="0"/>
              <a:t>portail des métiers de l’académie de Rouen </a:t>
            </a:r>
            <a:r>
              <a:rPr lang="fr-FR" dirty="0"/>
              <a:t>: </a:t>
            </a:r>
            <a:r>
              <a:rPr lang="fr-FR" b="1" dirty="0">
                <a:solidFill>
                  <a:srgbClr val="0000FF"/>
                </a:solidFill>
              </a:rPr>
              <a:t>http://portail-metier.ac-rouen.fr/</a:t>
            </a:r>
          </a:p>
          <a:p>
            <a:pPr marL="342900" indent="-342900">
              <a:buAutoNum type="arabicPeriod"/>
            </a:pPr>
            <a:r>
              <a:rPr lang="fr-FR" dirty="0"/>
              <a:t>Identifiez-vous avec vos </a:t>
            </a:r>
            <a:r>
              <a:rPr lang="fr-FR" b="1" dirty="0"/>
              <a:t>identifiants académiques </a:t>
            </a:r>
            <a:r>
              <a:rPr lang="fr-FR" dirty="0"/>
              <a:t>(celui de votre mél </a:t>
            </a:r>
            <a:r>
              <a:rPr lang="fr-FR" dirty="0" smtClean="0"/>
              <a:t>académique </a:t>
            </a:r>
            <a:r>
              <a:rPr lang="fr-FR" dirty="0"/>
              <a:t>ou </a:t>
            </a:r>
            <a:r>
              <a:rPr lang="fr-FR" dirty="0" err="1"/>
              <a:t>ENT</a:t>
            </a:r>
            <a:r>
              <a:rPr lang="fr-FR" dirty="0" smtClean="0"/>
              <a:t>).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Sur la page d’accueil en haut à droite, </a:t>
            </a:r>
            <a:r>
              <a:rPr lang="fr-FR" dirty="0"/>
              <a:t>cliquez sur </a:t>
            </a:r>
            <a:r>
              <a:rPr lang="fr-FR" dirty="0" smtClean="0"/>
              <a:t>l’icône </a:t>
            </a:r>
            <a:r>
              <a:rPr lang="fr-FR" dirty="0"/>
              <a:t>« accéder aux plateformes d’écriture et de calcul collaboratifs ».</a:t>
            </a: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spcBef>
                <a:spcPts val="2400"/>
              </a:spcBef>
              <a:buAutoNum type="arabicPeriod"/>
            </a:pPr>
            <a:r>
              <a:rPr lang="fr-FR" dirty="0"/>
              <a:t>Après, vous pouvez créer </a:t>
            </a:r>
            <a:r>
              <a:rPr lang="fr-FR" b="1" dirty="0"/>
              <a:t>un pad </a:t>
            </a:r>
            <a:r>
              <a:rPr lang="fr-FR" dirty="0"/>
              <a:t>pour l’écriture collaborative ou </a:t>
            </a:r>
            <a:r>
              <a:rPr lang="fr-FR" b="1" dirty="0"/>
              <a:t>un </a:t>
            </a:r>
            <a:r>
              <a:rPr lang="fr-FR" b="1" dirty="0" smtClean="0"/>
              <a:t>cal </a:t>
            </a:r>
            <a:r>
              <a:rPr lang="fr-FR" dirty="0"/>
              <a:t>pour des feuilles de calcul modifiables en ligne. </a:t>
            </a:r>
            <a:r>
              <a:rPr lang="fr-FR" dirty="0" smtClean="0"/>
              <a:t>. </a:t>
            </a:r>
            <a:r>
              <a:rPr lang="fr-FR" dirty="0"/>
              <a:t>Cliquez sur « Les Pads ».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130" y="1872242"/>
            <a:ext cx="5839741" cy="191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7838919" y="2962749"/>
            <a:ext cx="575471" cy="536635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874393" y="1827237"/>
            <a:ext cx="1810573" cy="321052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43486" r="25400" b="10571"/>
          <a:stretch>
            <a:fillRect/>
          </a:stretch>
        </p:blipFill>
        <p:spPr bwMode="auto">
          <a:xfrm>
            <a:off x="2890798" y="4384997"/>
            <a:ext cx="6410405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773476" y="4491921"/>
            <a:ext cx="1006203" cy="25653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03" y="2962749"/>
            <a:ext cx="5524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9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9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9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900"/>
                            </p:stCondLst>
                            <p:childTnLst>
                              <p:par>
                                <p:cTn id="9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4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4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0" t="16667" r="4000" b="42444"/>
          <a:stretch>
            <a:fillRect/>
          </a:stretch>
        </p:blipFill>
        <p:spPr bwMode="auto">
          <a:xfrm>
            <a:off x="444500" y="406400"/>
            <a:ext cx="9728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5. Cliquez sur le bouton + pour créer votre pad.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6. Donnez un titre à votre pad (vous pouvez en créer autant que vous voulez…). Puis, cliquez sur la case cochée !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4800" y="1625600"/>
            <a:ext cx="571500" cy="4826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0" t="22889" r="1500" b="18889"/>
          <a:stretch>
            <a:fillRect/>
          </a:stretch>
        </p:blipFill>
        <p:spPr bwMode="auto">
          <a:xfrm>
            <a:off x="381000" y="3352800"/>
            <a:ext cx="99822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30597" y="4940300"/>
            <a:ext cx="2682603" cy="29463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254397" y="6248400"/>
            <a:ext cx="434703" cy="28193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7. Pour accéder au pad, cliquez sur le cartable.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8. Cliquez sur le personnage et entrez votre nom. Les élèves feront de même pour s’identifier.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9. Je tape mon texte à corriger par exemple en sautant des lignes entre chaque paragraphe : je désigne pour chaque groupe un paragraphe à corriger  (donc c’est une coopération).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7554" r="7875" b="17111"/>
          <a:stretch>
            <a:fillRect/>
          </a:stretch>
        </p:blipFill>
        <p:spPr bwMode="auto">
          <a:xfrm>
            <a:off x="508000" y="355600"/>
            <a:ext cx="8089900" cy="17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00800" y="1435100"/>
            <a:ext cx="457200" cy="3937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-250" t="16222" b="68445"/>
          <a:stretch>
            <a:fillRect/>
          </a:stretch>
        </p:blipFill>
        <p:spPr bwMode="auto">
          <a:xfrm>
            <a:off x="342900" y="2565400"/>
            <a:ext cx="10185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245997" y="2540000"/>
            <a:ext cx="282303" cy="30733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001397" y="2844800"/>
            <a:ext cx="1730103" cy="4064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16000" b="50667"/>
          <a:stretch>
            <a:fillRect/>
          </a:stretch>
        </p:blipFill>
        <p:spPr bwMode="auto">
          <a:xfrm>
            <a:off x="317500" y="4229100"/>
            <a:ext cx="1016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15956" b="52222"/>
          <a:stretch>
            <a:fillRect/>
          </a:stretch>
        </p:blipFill>
        <p:spPr bwMode="auto">
          <a:xfrm>
            <a:off x="30105" y="1125771"/>
            <a:ext cx="12145363" cy="217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4236" y="-13220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>
                <a:solidFill>
                  <a:srgbClr val="FFFF00"/>
                </a:solidFill>
              </a:rPr>
              <a:t>10. Il </a:t>
            </a:r>
            <a:r>
              <a:rPr lang="fr-FR" dirty="0">
                <a:solidFill>
                  <a:srgbClr val="FFFF00"/>
                </a:solidFill>
              </a:rPr>
              <a:t>faut ensuite récupérer le lien pour le communiquer à vos élèves pour qu’ils puissent y accéder et corriger leur partie. : cliquez sur &lt;/&gt; pour copier le </a:t>
            </a:r>
            <a:r>
              <a:rPr lang="fr-FR" dirty="0">
                <a:solidFill>
                  <a:srgbClr val="FFFF00"/>
                </a:solidFill>
              </a:rPr>
              <a:t>lien. Vous pourrez ensuite copier le lien sur le cahier de texte de la classe sur  l'</a:t>
            </a:r>
            <a:r>
              <a:rPr lang="fr-FR" dirty="0" err="1">
                <a:solidFill>
                  <a:srgbClr val="FFFF00"/>
                </a:solidFill>
              </a:rPr>
              <a:t>ENT</a:t>
            </a:r>
            <a:r>
              <a:rPr lang="fr-FR" dirty="0">
                <a:solidFill>
                  <a:srgbClr val="FFFF00"/>
                </a:solidFill>
              </a:rPr>
              <a:t>.</a:t>
            </a:r>
          </a:p>
          <a:p>
            <a:endParaRPr lang="fr-FR" dirty="0">
              <a:solidFill>
                <a:srgbClr val="FFFF00"/>
              </a:solidFill>
            </a:endParaRP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1814" y="1125771"/>
            <a:ext cx="345168" cy="379372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082518" y="2002424"/>
            <a:ext cx="4821011" cy="32003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Je me suis connectée sur un autre ordinateur sous le nom de groupe 1… Voici mes corrections qui apparaissent.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6133" b="52400"/>
          <a:stretch>
            <a:fillRect/>
          </a:stretch>
        </p:blipFill>
        <p:spPr bwMode="auto">
          <a:xfrm>
            <a:off x="345440" y="411480"/>
            <a:ext cx="8676640" cy="153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patchine\AppData\Local\Microsoft\Windows\Temporary Internet Files\Content.IE5\YWUI7Y33\traffic-sign-38589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2232660"/>
            <a:ext cx="678059" cy="59436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98120" y="2186940"/>
            <a:ext cx="1135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!</a:t>
            </a:r>
          </a:p>
          <a:p>
            <a:pPr marL="715963"/>
            <a:r>
              <a:rPr lang="fr-FR" dirty="0"/>
              <a:t>Il ne </a:t>
            </a:r>
            <a:r>
              <a:rPr lang="fr-FR" b="1" dirty="0">
                <a:solidFill>
                  <a:srgbClr val="FF0000"/>
                </a:solidFill>
              </a:rPr>
              <a:t>faut pas connecter trop d’ordinateurs à </a:t>
            </a:r>
            <a:r>
              <a:rPr lang="fr-FR" b="1" dirty="0" smtClean="0">
                <a:solidFill>
                  <a:srgbClr val="FF0000"/>
                </a:solidFill>
              </a:rPr>
              <a:t>la fois </a:t>
            </a:r>
            <a:r>
              <a:rPr lang="fr-FR" dirty="0" smtClean="0"/>
              <a:t>si </a:t>
            </a:r>
            <a:r>
              <a:rPr lang="fr-FR" dirty="0"/>
              <a:t>la connexion de son collège est insuffisante</a:t>
            </a:r>
            <a:r>
              <a:rPr lang="fr-FR" dirty="0" smtClean="0"/>
              <a:t>…</a:t>
            </a:r>
            <a:endParaRPr lang="fr-FR" dirty="0"/>
          </a:p>
          <a:p>
            <a:r>
              <a:rPr lang="fr-FR" b="1" dirty="0"/>
              <a:t>Lors du stage, </a:t>
            </a:r>
            <a:r>
              <a:rPr lang="fr-FR" b="1" dirty="0">
                <a:solidFill>
                  <a:srgbClr val="0000FF"/>
                </a:solidFill>
              </a:rPr>
              <a:t>notre formateur,  professeur d’espagnol</a:t>
            </a:r>
            <a:r>
              <a:rPr lang="fr-FR" dirty="0"/>
              <a:t>, nous a dit qu’il </a:t>
            </a:r>
            <a:r>
              <a:rPr lang="fr-FR" dirty="0" smtClean="0"/>
              <a:t>l’utilisait </a:t>
            </a:r>
            <a:r>
              <a:rPr lang="fr-FR" b="1" dirty="0">
                <a:solidFill>
                  <a:srgbClr val="7030A0"/>
                </a:solidFill>
              </a:rPr>
              <a:t>en cours mais pas à plus de 8 ordinateurs connecté</a:t>
            </a:r>
            <a:r>
              <a:rPr lang="fr-FR" b="1" dirty="0"/>
              <a:t>s</a:t>
            </a:r>
            <a:r>
              <a:rPr lang="fr-FR" dirty="0"/>
              <a:t>… sinon cela rame trop ! Donc à voir en fonction de notre connexion </a:t>
            </a:r>
            <a:r>
              <a:rPr lang="fr-FR" dirty="0" smtClean="0"/>
              <a:t>avec </a:t>
            </a:r>
            <a:r>
              <a:rPr lang="fr-FR" dirty="0"/>
              <a:t>nos  tablettes. Il s’en sert pour faire corriger les rédactions en espagnol. Il dit aussi qu’il faut </a:t>
            </a:r>
            <a:r>
              <a:rPr lang="fr-FR" b="1" dirty="0">
                <a:solidFill>
                  <a:srgbClr val="FF0000"/>
                </a:solidFill>
              </a:rPr>
              <a:t>toujours prévoir un travail supplémentaire </a:t>
            </a:r>
            <a:r>
              <a:rPr lang="fr-FR" dirty="0"/>
              <a:t>pour les élèves rapides… en attendant les plus lents !</a:t>
            </a:r>
          </a:p>
          <a:p>
            <a:r>
              <a:rPr lang="fr-FR" dirty="0"/>
              <a:t>On ne peut mettre </a:t>
            </a:r>
            <a:r>
              <a:rPr lang="fr-FR" b="1" dirty="0">
                <a:solidFill>
                  <a:srgbClr val="FF0000"/>
                </a:solidFill>
              </a:rPr>
              <a:t>que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du texte et des liens internet</a:t>
            </a:r>
            <a:r>
              <a:rPr lang="fr-FR" dirty="0"/>
              <a:t>, (ni image, ni vidéo) !</a:t>
            </a:r>
          </a:p>
          <a:p>
            <a:r>
              <a:rPr lang="fr-FR" dirty="0"/>
              <a:t>On peut </a:t>
            </a:r>
            <a:r>
              <a:rPr lang="fr-FR" b="1" dirty="0">
                <a:solidFill>
                  <a:srgbClr val="FF0000"/>
                </a:solidFill>
              </a:rPr>
              <a:t>aussi suivre le travail en temps réel en cliquant sur l’horloge</a:t>
            </a:r>
            <a:r>
              <a:rPr lang="fr-FR" dirty="0"/>
              <a:t>. On peut rembobiner et lire la construction du travail des élèves (et notamment repérer le copier-coller des élèves) 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t="16933" b="65467"/>
          <a:stretch>
            <a:fillRect/>
          </a:stretch>
        </p:blipFill>
        <p:spPr bwMode="auto">
          <a:xfrm>
            <a:off x="650240" y="4878324"/>
            <a:ext cx="10160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436</Words>
  <Application>Microsoft Office PowerPoint</Application>
  <PresentationFormat>Grand écran</PresentationFormat>
  <Paragraphs>64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Andalus</vt:lpstr>
      <vt:lpstr>Calibri</vt:lpstr>
      <vt:lpstr>Tw Cen MT</vt:lpstr>
      <vt:lpstr>Tw Cen MT Condensed</vt:lpstr>
      <vt:lpstr>Wingdings 3</vt:lpstr>
      <vt:lpstr>Intégral</vt:lpstr>
      <vt:lpstr>ETHERPAD académique :   écrire à plusieurs</vt:lpstr>
      <vt:lpstr>Comment créer son etherpad sur le portail des métiers de l’académie de rouen ?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Outils pour la TRACE ECRite</dc:title>
  <dc:creator>Martin</dc:creator>
  <cp:lastModifiedBy>Véronique Bompart-Patchine</cp:lastModifiedBy>
  <cp:revision>108</cp:revision>
  <dcterms:created xsi:type="dcterms:W3CDTF">2015-02-13T12:56:19Z</dcterms:created>
  <dcterms:modified xsi:type="dcterms:W3CDTF">2022-07-10T20:31:27Z</dcterms:modified>
</cp:coreProperties>
</file>